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60"/>
  </p:notesMasterIdLst>
  <p:handoutMasterIdLst>
    <p:handoutMasterId r:id="rId61"/>
  </p:handoutMasterIdLst>
  <p:sldIdLst>
    <p:sldId id="394" r:id="rId4"/>
    <p:sldId id="466" r:id="rId5"/>
    <p:sldId id="500" r:id="rId6"/>
    <p:sldId id="501" r:id="rId7"/>
    <p:sldId id="538" r:id="rId8"/>
    <p:sldId id="517" r:id="rId9"/>
    <p:sldId id="539" r:id="rId10"/>
    <p:sldId id="519" r:id="rId11"/>
    <p:sldId id="548" r:id="rId12"/>
    <p:sldId id="552" r:id="rId13"/>
    <p:sldId id="541" r:id="rId14"/>
    <p:sldId id="542" r:id="rId15"/>
    <p:sldId id="543" r:id="rId16"/>
    <p:sldId id="544" r:id="rId17"/>
    <p:sldId id="534" r:id="rId18"/>
    <p:sldId id="546" r:id="rId19"/>
    <p:sldId id="545" r:id="rId20"/>
    <p:sldId id="576" r:id="rId21"/>
    <p:sldId id="577" r:id="rId22"/>
    <p:sldId id="549" r:id="rId23"/>
    <p:sldId id="550" r:id="rId24"/>
    <p:sldId id="551" r:id="rId25"/>
    <p:sldId id="553" r:id="rId26"/>
    <p:sldId id="554" r:id="rId27"/>
    <p:sldId id="525" r:id="rId28"/>
    <p:sldId id="509" r:id="rId29"/>
    <p:sldId id="555" r:id="rId30"/>
    <p:sldId id="556" r:id="rId31"/>
    <p:sldId id="510" r:id="rId32"/>
    <p:sldId id="557" r:id="rId33"/>
    <p:sldId id="559" r:id="rId34"/>
    <p:sldId id="578" r:id="rId35"/>
    <p:sldId id="579" r:id="rId36"/>
    <p:sldId id="558" r:id="rId37"/>
    <p:sldId id="560" r:id="rId38"/>
    <p:sldId id="580" r:id="rId39"/>
    <p:sldId id="581" r:id="rId40"/>
    <p:sldId id="561" r:id="rId41"/>
    <p:sldId id="535" r:id="rId42"/>
    <p:sldId id="570" r:id="rId43"/>
    <p:sldId id="571" r:id="rId44"/>
    <p:sldId id="572" r:id="rId45"/>
    <p:sldId id="573" r:id="rId46"/>
    <p:sldId id="574" r:id="rId47"/>
    <p:sldId id="585" r:id="rId48"/>
    <p:sldId id="582" r:id="rId49"/>
    <p:sldId id="583" r:id="rId50"/>
    <p:sldId id="584" r:id="rId51"/>
    <p:sldId id="575" r:id="rId52"/>
    <p:sldId id="505" r:id="rId53"/>
    <p:sldId id="503" r:id="rId54"/>
    <p:sldId id="563" r:id="rId55"/>
    <p:sldId id="564" r:id="rId56"/>
    <p:sldId id="442" r:id="rId57"/>
    <p:sldId id="352" r:id="rId58"/>
    <p:sldId id="393" r:id="rId5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C51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66" autoAdjust="0"/>
    <p:restoredTop sz="94595" autoAdjust="0"/>
  </p:normalViewPr>
  <p:slideViewPr>
    <p:cSldViewPr>
      <p:cViewPr varScale="1">
        <p:scale>
          <a:sx n="74" d="100"/>
          <a:sy n="74" d="100"/>
        </p:scale>
        <p:origin x="-486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9/29/2016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9/29/2016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614" y="5403851"/>
            <a:ext cx="2061096" cy="145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487630" cy="165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39287" y="1700215"/>
            <a:ext cx="11805642" cy="439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endParaRPr lang="bg-BG" altLang="bg-BG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7717E2DA-9AE0-40F8-8B46-66D398B27000}" type="slidenum">
              <a:rPr lang="bg-BG" altLang="bg-BG"/>
              <a:pPr/>
              <a:t>‹#›</a:t>
            </a:fld>
            <a:endParaRPr lang="bg-BG" altLang="bg-BG"/>
          </a:p>
        </p:txBody>
      </p:sp>
    </p:spTree>
    <p:extLst>
      <p:ext uri="{BB962C8B-B14F-4D97-AF65-F5344CB8AC3E}">
        <p14:creationId xmlns:p14="http://schemas.microsoft.com/office/powerpoint/2010/main" val="40766588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9/29/2016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://www.regex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oo.gl/NbBIPe" TargetMode="External"/><Relationship Id="rId4" Type="http://schemas.openxmlformats.org/officeDocument/2006/relationships/hyperlink" Target="https://www.debuggex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3schools.com/jsref/jsref_obj_regexp.asp" TargetMode="External"/><Relationship Id="rId2" Type="http://schemas.openxmlformats.org/officeDocument/2006/relationships/hyperlink" Target="http://regexon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ogella.com/tutorials/JavaRegularExpressions/article.html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41.png"/><Relationship Id="rId7" Type="http://schemas.openxmlformats.org/officeDocument/2006/relationships/image" Target="../media/image3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1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98812" y="647700"/>
            <a:ext cx="82776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Strings, String Operations, Regular Expressions, Match, Split, Replace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67378" y="3599490"/>
            <a:ext cx="172707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Strings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</a:t>
            </a:r>
            <a:r>
              <a:rPr lang="en-US" b="1" spc="50" noProof="1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RegExp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/>
          <p:cNvGrpSpPr/>
          <p:nvPr/>
        </p:nvGrpSpPr>
        <p:grpSpPr>
          <a:xfrm>
            <a:off x="6209585" y="3341024"/>
            <a:ext cx="5297256" cy="2835494"/>
            <a:chOff x="6209585" y="3341024"/>
            <a:chExt cx="5297256" cy="283549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165441">
              <a:off x="6209585" y="5072147"/>
              <a:ext cx="5103137" cy="110437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</p:spPr>
        </p:pic>
        <p:pic>
          <p:nvPicPr>
            <p:cNvPr id="26" name="Picture 4" descr="Резултат с изображение за text ic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46937">
              <a:off x="9987369" y="3422041"/>
              <a:ext cx="1519472" cy="151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Резултат с изображение за regex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3286">
              <a:off x="7282534" y="3341024"/>
              <a:ext cx="2804466" cy="1314570"/>
            </a:xfrm>
            <a:prstGeom prst="roundRect">
              <a:avLst>
                <a:gd name="adj" fmla="val 27271"/>
              </a:avLst>
            </a:prstGeom>
            <a:noFill/>
            <a:effectLst>
              <a:softEdge rad="1270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Trash\dna-chain.png"/>
            <p:cNvPicPr>
              <a:picLocks noChangeAspect="1" noChangeArrowheads="1"/>
            </p:cNvPicPr>
            <p:nvPr/>
          </p:nvPicPr>
          <p:blipFill>
            <a:blip r:embed="rId12" cstate="print">
              <a:lum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99518">
              <a:off x="7141679" y="4293208"/>
              <a:ext cx="2866695" cy="73896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Split / Replace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4" y="1369606"/>
            <a:ext cx="10667998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like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tokens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"", "", "",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tokens = 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 =&gt; s!='');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["I", "like", "JS"]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console.log(tokens.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JS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4" y="4581732"/>
            <a:ext cx="1066799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"I like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JS is cool";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('JS',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JS is cool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(/JS/g,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"C#"));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 like C#. C# is cool</a:t>
            </a:r>
          </a:p>
        </p:txBody>
      </p:sp>
    </p:spTree>
    <p:extLst>
      <p:ext uri="{BB962C8B-B14F-4D97-AF65-F5344CB8AC3E}">
        <p14:creationId xmlns:p14="http://schemas.microsoft.com/office/powerpoint/2010/main" val="5948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Count the number of times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occurs in a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 Occurrences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7489" y="1943426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87490" y="2466646"/>
            <a:ext cx="2093589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quick brown fox jumps over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lay dog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182199" y="1943426"/>
            <a:ext cx="8384213" cy="40135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countStringInText([str, text]) {</a:t>
            </a:r>
          </a:p>
          <a:p>
            <a:r>
              <a:rPr lang="en-US" sz="2700" dirty="0"/>
              <a:t>  let count = 0;</a:t>
            </a:r>
          </a:p>
          <a:p>
            <a:r>
              <a:rPr lang="en-US" sz="2700" dirty="0"/>
              <a:t>  let index = text.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700" dirty="0"/>
              <a:t>(str);</a:t>
            </a:r>
          </a:p>
          <a:p>
            <a:r>
              <a:rPr lang="en-US" sz="2700" dirty="0"/>
              <a:t>  while (index &gt; -1) {</a:t>
            </a:r>
          </a:p>
          <a:p>
            <a:r>
              <a:rPr lang="en-US" sz="2700" dirty="0"/>
              <a:t>    count++;</a:t>
            </a:r>
          </a:p>
          <a:p>
            <a:r>
              <a:rPr lang="en-US" sz="2700" dirty="0"/>
              <a:t>    index = text.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2700" dirty="0"/>
              <a:t>(str, index + 1);</a:t>
            </a:r>
          </a:p>
          <a:p>
            <a:r>
              <a:rPr lang="en-US" sz="2700" dirty="0"/>
              <a:t>  }</a:t>
            </a:r>
          </a:p>
          <a:p>
            <a:r>
              <a:rPr lang="en-US" sz="2700" dirty="0"/>
              <a:t>  return count;</a:t>
            </a:r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808413" y="5430369"/>
            <a:ext cx="7758000" cy="5265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countStringInText(['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</a:t>
            </a:r>
            <a:r>
              <a:rPr lang="en-US" dirty="0"/>
              <a:t>',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 am cool. Bam</a:t>
            </a:r>
            <a:r>
              <a:rPr lang="en-US" dirty="0"/>
              <a:t>'])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2</a:t>
            </a:r>
          </a:p>
        </p:txBody>
      </p:sp>
      <p:sp>
        <p:nvSpPr>
          <p:cNvPr id="5" name="Arrow: Down 4"/>
          <p:cNvSpPr/>
          <p:nvPr/>
        </p:nvSpPr>
        <p:spPr>
          <a:xfrm>
            <a:off x="1594966" y="4915226"/>
            <a:ext cx="278636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7489" y="5438852"/>
            <a:ext cx="209358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36000" bIns="36000">
            <a:spAutoFit/>
          </a:bodyPr>
          <a:lstStyle/>
          <a:p>
            <a:pPr algn="ctr"/>
            <a:r>
              <a:rPr lang="it-IT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95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snippets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</a:p>
          <a:p>
            <a:pPr lvl="1"/>
            <a:r>
              <a:rPr lang="en-US" dirty="0"/>
              <a:t>Parentheses cannot be nested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Text from Parentheses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41627" y="4495800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</a:p>
        </p:txBody>
      </p:sp>
      <p:sp>
        <p:nvSpPr>
          <p:cNvPr id="5" name="Down Arrow Callout 4"/>
          <p:cNvSpPr/>
          <p:nvPr/>
        </p:nvSpPr>
        <p:spPr>
          <a:xfrm>
            <a:off x="1291492" y="2627672"/>
            <a:ext cx="9525008" cy="1709477"/>
          </a:xfrm>
          <a:prstGeom prst="downArrowCallout">
            <a:avLst>
              <a:gd name="adj1" fmla="val 16568"/>
              <a:gd name="adj2" fmla="val 20784"/>
              <a:gd name="adj3" fmla="val 25000"/>
              <a:gd name="adj4" fmla="val 62505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54000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Rakiya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Bulgarian brandy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 is home-made liquor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 It can be made of grapes, plums or other fruits</a:t>
            </a:r>
            <a:r>
              <a:rPr lang="bg-BG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441626" y="518743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alcoholic drink</a:t>
            </a:r>
            <a:r>
              <a:rPr lang="en-US" sz="28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441626" y="5881178"/>
            <a:ext cx="3224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even apples</a:t>
            </a:r>
          </a:p>
        </p:txBody>
      </p:sp>
    </p:spTree>
    <p:extLst>
      <p:ext uri="{BB962C8B-B14F-4D97-AF65-F5344CB8AC3E}">
        <p14:creationId xmlns:p14="http://schemas.microsoft.com/office/powerpoint/2010/main" val="3498475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Text from Parentheses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8989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81900" y="1123336"/>
            <a:ext cx="10822712" cy="4953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extractTextFromParenthesis([text]) {</a:t>
            </a:r>
          </a:p>
          <a:p>
            <a:r>
              <a:rPr lang="en-US" dirty="0"/>
              <a:t>  let result = [];</a:t>
            </a:r>
          </a:p>
          <a:p>
            <a:r>
              <a:rPr lang="en-US" dirty="0"/>
              <a:t>  let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');</a:t>
            </a:r>
          </a:p>
          <a:p>
            <a:r>
              <a:rPr lang="en-US" dirty="0"/>
              <a:t>  while (startIndex &gt; -1) {</a:t>
            </a:r>
          </a:p>
          <a:p>
            <a:r>
              <a:rPr lang="en-US" dirty="0"/>
              <a:t>    let endIndex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dirty="0"/>
              <a:t>', startIndex);</a:t>
            </a:r>
          </a:p>
          <a:p>
            <a:r>
              <a:rPr lang="en-US" dirty="0"/>
              <a:t>    if (endIndex == -1)</a:t>
            </a:r>
          </a:p>
          <a:p>
            <a:r>
              <a:rPr lang="en-US" dirty="0"/>
              <a:t>      break;</a:t>
            </a:r>
          </a:p>
          <a:p>
            <a:r>
              <a:rPr lang="en-US" dirty="0"/>
              <a:t>    let snippet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dirty="0"/>
              <a:t>(startIndex + 1, endIndex);</a:t>
            </a:r>
          </a:p>
          <a:p>
            <a:r>
              <a:rPr lang="en-US" dirty="0"/>
              <a:t>    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(snippet);</a:t>
            </a:r>
          </a:p>
          <a:p>
            <a:r>
              <a:rPr lang="en-US" dirty="0"/>
              <a:t>    startIndex = text.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dirty="0"/>
              <a:t>', endIndex);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console.log(result.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99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Extract all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towns</a:t>
            </a:r>
            <a:r>
              <a:rPr lang="en-US" sz="3200" dirty="0"/>
              <a:t> and their combined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incomes</a:t>
            </a:r>
            <a:r>
              <a:rPr lang="en-US" sz="3200" dirty="0"/>
              <a:t> from a text table: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Aggregate 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7023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246624" y="4554784"/>
            <a:ext cx="3354972" cy="14650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Plovdiv, Varna, Yambol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1275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246624" y="1838090"/>
            <a:ext cx="3354972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Sofia      | 300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Plovdiv    | 500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Varna      | 200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Yambol     | 275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608012" y="1833472"/>
            <a:ext cx="7355804" cy="4186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function aggregateTable(lines) {</a:t>
            </a:r>
          </a:p>
          <a:p>
            <a:r>
              <a:rPr lang="en-US" dirty="0"/>
              <a:t>  let sum = 0, list = [];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dirty="0"/>
              <a:t> (let line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en-US" dirty="0"/>
              <a:t> lines) {</a:t>
            </a:r>
          </a:p>
          <a:p>
            <a:r>
              <a:rPr lang="en-US" dirty="0"/>
              <a:t>    let townData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line.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dirty="0"/>
              <a:t>('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|</a:t>
            </a:r>
            <a:r>
              <a:rPr lang="en-US" dirty="0"/>
              <a:t>'),</a:t>
            </a:r>
          </a:p>
          <a:p>
            <a:r>
              <a:rPr lang="en-US" dirty="0"/>
              <a:t>      townName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townData[1].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(),</a:t>
            </a:r>
          </a:p>
          <a:p>
            <a:r>
              <a:rPr lang="en-US" dirty="0"/>
              <a:t>      income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=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Number(townData[2].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trim</a:t>
            </a:r>
            <a:r>
              <a:rPr lang="en-US" dirty="0"/>
              <a:t>());</a:t>
            </a:r>
          </a:p>
          <a:p>
            <a:r>
              <a:rPr lang="en-US" dirty="0"/>
              <a:t>    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  <a:r>
              <a:rPr lang="en-US" dirty="0"/>
              <a:t>(townName);</a:t>
            </a:r>
          </a:p>
          <a:p>
            <a:r>
              <a:rPr lang="en-US" dirty="0"/>
              <a:t>    sum += income;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console.log(list.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dirty="0"/>
              <a:t>(', ')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dirty="0"/>
              <a:t>'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+</a:t>
            </a:r>
            <a:r>
              <a:rPr lang="en-US" dirty="0">
                <a:latin typeface="+mn-lt"/>
              </a:rPr>
              <a:t> </a:t>
            </a:r>
            <a:r>
              <a:rPr lang="en-US" dirty="0"/>
              <a:t>sum);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Arrow: Down 2"/>
          <p:cNvSpPr/>
          <p:nvPr/>
        </p:nvSpPr>
        <p:spPr>
          <a:xfrm>
            <a:off x="9743914" y="3859560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38268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100" dirty="0"/>
              <a:t>Write a function that prints purchased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products</a:t>
            </a:r>
            <a:r>
              <a:rPr lang="en-US" sz="3100" dirty="0"/>
              <a:t> (comma separated) and their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3100" dirty="0"/>
              <a:t> from a list of products and sums (given as string array):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Restaurant Bill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7356" y="2307252"/>
            <a:ext cx="10515600" cy="3665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printBill(input)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 =&gt; !Number(x));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sum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filter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 =&gt; Number(x))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(Number)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reduce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((a,b) =&gt; a + b);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console.log(`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You purchased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${items.join(', ')}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 a total sum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${sum}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296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436812" y="5499646"/>
            <a:ext cx="8916144" cy="4728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printBill(['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Pancakes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list of email addresses</a:t>
            </a:r>
          </a:p>
          <a:p>
            <a:r>
              <a:rPr lang="en-US" sz="3200" dirty="0"/>
              <a:t>Write a JS program that generates usernames by combining:</a:t>
            </a:r>
          </a:p>
          <a:p>
            <a:pPr lvl="1"/>
            <a:r>
              <a:rPr lang="en-US" sz="3000" dirty="0"/>
              <a:t>Email’s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alias</a:t>
            </a:r>
            <a:r>
              <a:rPr lang="en-US" sz="3000" dirty="0"/>
              <a:t> (e.g. </a:t>
            </a:r>
            <a:r>
              <a:rPr lang="en-US" sz="3000" noProof="1"/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someone@domain.tld</a:t>
            </a:r>
            <a:r>
              <a:rPr lang="en-US" sz="3000" noProof="1"/>
              <a:t>"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someone</a:t>
            </a:r>
            <a:r>
              <a:rPr lang="en-US" sz="3000" dirty="0">
                <a:sym typeface="Wingdings" panose="05000000000000000000" pitchFamily="2" charset="2"/>
              </a:rPr>
              <a:t>")</a:t>
            </a:r>
            <a:r>
              <a:rPr lang="en-US" sz="3000" dirty="0"/>
              <a:t>  +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sz="3000" dirty="0"/>
              <a:t>" +</a:t>
            </a:r>
          </a:p>
          <a:p>
            <a:pPr lvl="1"/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letters</a:t>
            </a:r>
            <a:r>
              <a:rPr lang="en-US" sz="3000" dirty="0"/>
              <a:t> of email's domain words (e.g. "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softuni.bg</a:t>
            </a:r>
            <a:r>
              <a:rPr lang="en-US" sz="3000" dirty="0"/>
              <a:t>"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noProof="1">
                <a:sym typeface="Wingdings" panose="05000000000000000000" pitchFamily="2" charset="2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sb</a:t>
            </a:r>
            <a:r>
              <a:rPr lang="en-US" sz="3000" noProof="1">
                <a:sym typeface="Wingdings" panose="05000000000000000000" pitchFamily="2" charset="2"/>
              </a:rPr>
              <a:t>")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Username by Email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70929" y="3886616"/>
            <a:ext cx="4642458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todor_43@mail.dir.bg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om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594828" y="4728334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257269" y="3886616"/>
            <a:ext cx="3256743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peshoo.gc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todor_43.mdb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foo.bc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bay.ivan.usn</a:t>
            </a:r>
          </a:p>
        </p:txBody>
      </p:sp>
    </p:spTree>
    <p:extLst>
      <p:ext uri="{BB962C8B-B14F-4D97-AF65-F5344CB8AC3E}">
        <p14:creationId xmlns:p14="http://schemas.microsoft.com/office/powerpoint/2010/main" val="79323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Username by Email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extractUsernames(inputEmails)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results = [];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email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inputEmails)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[alias, domain] = email.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alias +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domainParts = domain.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domainParts.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username += p[0]);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results.push(username);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console.log(results.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(', '));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370013" y="5526822"/>
            <a:ext cx="9989128" cy="4993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extractUsernames(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pesho@gmail.com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tod_or@mail.dir.bg</a:t>
            </a:r>
            <a:r>
              <a:rPr 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 are given a text and a list of strings that need to be censored</a:t>
            </a:r>
          </a:p>
          <a:p>
            <a:r>
              <a:rPr lang="en-US" sz="3200" dirty="0"/>
              <a:t>Write a JS program that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replaces</a:t>
            </a:r>
            <a:r>
              <a:rPr lang="en-US" sz="3200" dirty="0"/>
              <a:t> all occurrences of the banned strings with dashes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equal length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Censorship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19235" y="3292071"/>
            <a:ext cx="7347178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['roses are </a:t>
            </a:r>
            <a:r>
              <a:rPr lang="en-US" sz="2800" b="1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blue',</a:t>
            </a: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violets are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endParaRPr lang="en-US" sz="2800" b="1" noProof="1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</a:t>
            </a:r>
            <a:r>
              <a:rPr lang="en-US" sz="2800" b="1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</a:t>
            </a:r>
            <a:endParaRPr lang="en-US" sz="2800" b="1" noProof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Right 10"/>
          <p:cNvSpPr/>
          <p:nvPr/>
        </p:nvSpPr>
        <p:spPr>
          <a:xfrm rot="5400000">
            <a:off x="5902323" y="499059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419235" y="5479652"/>
            <a:ext cx="7347178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roses are </a:t>
            </a:r>
            <a:r>
              <a:rPr lang="en-US" sz="2800" b="1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</a:t>
            </a:r>
            <a:r>
              <a:rPr lang="en-US" sz="2800" b="1" noProof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-------------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blue</a:t>
            </a:r>
          </a:p>
        </p:txBody>
      </p:sp>
    </p:spTree>
    <p:extLst>
      <p:ext uri="{BB962C8B-B14F-4D97-AF65-F5344CB8AC3E}">
        <p14:creationId xmlns:p14="http://schemas.microsoft.com/office/powerpoint/2010/main" val="146149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Censorship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829685" y="1141006"/>
            <a:ext cx="10529455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censor(input)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 = input[0];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input.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current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words)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replaced = '-'.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repeat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(current.length);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(current) &gt; -1)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text = text.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(current, replaced);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text;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67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Strings in JavaScript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String Operations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Search, Substring, Trim,</a:t>
            </a:r>
            <a:br>
              <a:rPr lang="en-US" dirty="0"/>
            </a:br>
            <a:r>
              <a:rPr lang="en-US" dirty="0"/>
              <a:t>Replace, Delete, Split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HTML Escaping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Regular Expressions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Validate, Find Matches,</a:t>
            </a:r>
            <a:br>
              <a:rPr lang="en-US" dirty="0"/>
            </a:br>
            <a:r>
              <a:rPr lang="en-US" dirty="0"/>
              <a:t>Groups, Split, Replace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5562600"/>
            <a:ext cx="10563648" cy="820600"/>
          </a:xfrm>
        </p:spPr>
        <p:txBody>
          <a:bodyPr/>
          <a:lstStyle/>
          <a:p>
            <a:r>
              <a:rPr lang="en-US" dirty="0"/>
              <a:t>HTML Escaping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36" y="1371600"/>
            <a:ext cx="9271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46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Escaping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1066800"/>
            <a:ext cx="11579384" cy="3528201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escaping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Replacing special characters with their escape sequence</a:t>
            </a:r>
          </a:p>
          <a:p>
            <a:pPr lvl="1"/>
            <a:r>
              <a:rPr lang="en-US" dirty="0"/>
              <a:t>Prevents JavaScript code injection in HTML pages</a:t>
            </a:r>
          </a:p>
          <a:p>
            <a:r>
              <a:rPr lang="en-US" dirty="0"/>
              <a:t>In HTML escape the following characters:</a:t>
            </a:r>
          </a:p>
          <a:p>
            <a:pPr lvl="1"/>
            <a:r>
              <a:rPr lang="en-US" dirty="0"/>
              <a:t>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/>
              <a:t>',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/>
              <a:t>',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" and 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/>
              <a:t>'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11014" y="4495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&lt;script&gt;alert("Injected JS code")&lt;/script&gt;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1014" y="5638800"/>
            <a:ext cx="10766795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Hello, &amp;lt;script&amp;gt; alert(&amp;quot;…&amp;quot;);&amp;lt;/script&amp;gt; 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118" y="3429001"/>
            <a:ext cx="3437839" cy="1442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40" y="5724236"/>
            <a:ext cx="3429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6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HTML Escaping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Just replace the special characters with their escaped sequences</a:t>
            </a:r>
          </a:p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htmlEscape()</a:t>
            </a:r>
            <a:r>
              <a:rPr lang="en-US" sz="3200" dirty="0"/>
              <a:t> function can be attached to 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200" dirty="0"/>
              <a:t> class: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760411" y="2628791"/>
            <a:ext cx="1066800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String.prototype.htmlEscape = function()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this.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/&amp;/g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/&lt;/g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/&gt;/g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/"/g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')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/'/g</a:t>
            </a:r>
            <a:r>
              <a:rPr lang="en-US" sz="2800" noProof="1">
                <a:solidFill>
                  <a:srgbClr val="FBEEDC"/>
                </a:solidFill>
              </a:rPr>
              <a:t>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1" y="5737334"/>
            <a:ext cx="10668002" cy="6336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console.log('&lt;script&gt;'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.htmlEscape()</a:t>
            </a:r>
            <a:r>
              <a:rPr lang="en-US" sz="2700" noProof="1">
                <a:solidFill>
                  <a:srgbClr val="FBEEDC"/>
                </a:solidFill>
              </a:rPr>
              <a:t>);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// &amp;lt;script&amp;gt;</a:t>
            </a:r>
          </a:p>
        </p:txBody>
      </p:sp>
    </p:spTree>
    <p:extLst>
      <p:ext uri="{BB962C8B-B14F-4D97-AF65-F5344CB8AC3E}">
        <p14:creationId xmlns:p14="http://schemas.microsoft.com/office/powerpoint/2010/main" val="2503635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return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 </a:t>
            </a:r>
            <a:r>
              <a:rPr lang="en-US" dirty="0"/>
              <a:t>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Strings as HTML List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23809" y="2057400"/>
            <a:ext cx="6019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"Hello", he said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&lt;script&gt;alert('hi');&lt;/script&gt;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&lt;div&gt; tag.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5485" y="3827366"/>
            <a:ext cx="10950928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  <a:b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&amp;quot;Hello&amp;quot;, he said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&amp;lt;script&amp;gt;alert(&amp;#39;hi&amp;#39;);&amp;lt;/script&amp;gt;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55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the &amp;lt;div&amp;gt; tag.</a:t>
            </a: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sz="25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9" name="Arrow: Bent 8"/>
          <p:cNvSpPr/>
          <p:nvPr/>
        </p:nvSpPr>
        <p:spPr>
          <a:xfrm rot="5400000">
            <a:off x="8820416" y="2616289"/>
            <a:ext cx="953926" cy="9764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2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Strings as HTML List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70826" y="1143000"/>
            <a:ext cx="10647172" cy="49859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function htmlList(items)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return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&lt;ul&gt;\n</a:t>
            </a:r>
            <a:r>
              <a:rPr lang="en-US" sz="2800" noProof="1">
                <a:solidFill>
                  <a:srgbClr val="FBEEDC"/>
                </a:solidFill>
              </a:rPr>
              <a:t>"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items.map(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htmlEscape</a:t>
            </a:r>
            <a:r>
              <a:rPr lang="en-US" sz="2800" noProof="1">
                <a:solidFill>
                  <a:srgbClr val="FBEEDC"/>
                </a:solidFill>
              </a:rPr>
              <a:t>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item =&gt; `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&lt;li&gt;</a:t>
            </a:r>
            <a:r>
              <a:rPr lang="en-US" sz="2800" noProof="1">
                <a:solidFill>
                  <a:srgbClr val="FBEEDC"/>
                </a:solidFill>
              </a:rPr>
              <a:t>${item}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&lt;/li&gt;</a:t>
            </a:r>
            <a:r>
              <a:rPr lang="en-US" sz="2800" noProof="1">
                <a:solidFill>
                  <a:srgbClr val="FBEEDC"/>
                </a:solidFill>
              </a:rPr>
              <a:t>`).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2800" noProof="1">
                <a:solidFill>
                  <a:srgbClr val="FBEEDC"/>
                </a:solidFill>
              </a:rPr>
              <a:t>") +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&lt;/ul&gt;\n</a:t>
            </a:r>
            <a:r>
              <a:rPr lang="en-US" sz="2800" noProof="1">
                <a:solidFill>
                  <a:srgbClr val="FBEEDC"/>
                </a:solidFill>
              </a:rPr>
              <a:t>";</a:t>
            </a:r>
          </a:p>
          <a:p>
            <a:pPr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  function htmlEscape(text)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let map = {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&amp;quot;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&amp;amp;</a:t>
            </a:r>
            <a:r>
              <a:rPr lang="en-US" sz="2800" noProof="1">
                <a:solidFill>
                  <a:srgbClr val="FBEEDC"/>
                </a:solidFill>
              </a:rPr>
              <a:t>',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 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800" noProof="1">
                <a:solidFill>
                  <a:srgbClr val="FBEEDC"/>
                </a:solidFill>
              </a:rPr>
              <a:t>":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&amp;#39;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&amp;lt;</a:t>
            </a:r>
            <a:r>
              <a:rPr lang="en-US" sz="2800" noProof="1">
                <a:solidFill>
                  <a:srgbClr val="FBEEDC"/>
                </a:solidFill>
              </a:rPr>
              <a:t>',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&gt;</a:t>
            </a:r>
            <a:r>
              <a:rPr lang="en-US" sz="2800" noProof="1">
                <a:solidFill>
                  <a:srgbClr val="FBEEDC"/>
                </a:solidFill>
              </a:rPr>
              <a:t>': '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&amp;gt;</a:t>
            </a:r>
            <a:r>
              <a:rPr lang="en-US" sz="2800" noProof="1">
                <a:solidFill>
                  <a:srgbClr val="FBEEDC"/>
                </a:solidFill>
              </a:rPr>
              <a:t>' };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return text.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/[\"&amp;'&lt;&gt;]/g</a:t>
            </a:r>
            <a:r>
              <a:rPr lang="en-US" sz="2800" noProof="1">
                <a:solidFill>
                  <a:srgbClr val="FBEEDC"/>
                </a:solidFill>
              </a:rPr>
              <a:t>, ch =&gt; map[ch]);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1182" y="62439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2208211" y="5605760"/>
            <a:ext cx="9209787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document.write(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htmlList</a:t>
            </a:r>
            <a:r>
              <a:rPr lang="en-US" sz="2800" noProof="1">
                <a:solidFill>
                  <a:srgbClr val="FBEEDC"/>
                </a:solidFill>
              </a:rPr>
              <a:t>(["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&lt;br&gt;</a:t>
            </a:r>
            <a:r>
              <a:rPr lang="en-US" sz="2800" noProof="1">
                <a:solidFill>
                  <a:srgbClr val="FBEEDC"/>
                </a:solidFill>
              </a:rPr>
              <a:t>", 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It's OK</a:t>
            </a:r>
            <a:r>
              <a:rPr lang="en-US" sz="2800" noProof="1">
                <a:solidFill>
                  <a:srgbClr val="FBEEDC"/>
                </a:solidFill>
              </a:rPr>
              <a:t>"]))</a:t>
            </a:r>
          </a:p>
        </p:txBody>
      </p:sp>
    </p:spTree>
    <p:extLst>
      <p:ext uri="{BB962C8B-B14F-4D97-AF65-F5344CB8AC3E}">
        <p14:creationId xmlns:p14="http://schemas.microsoft.com/office/powerpoint/2010/main" val="169220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lvl="1"/>
            <a:r>
              <a:rPr lang="en-US" dirty="0"/>
              <a:t>Parse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 </a:t>
            </a:r>
            <a:r>
              <a:rPr lang="en-US" dirty="0"/>
              <a:t>to extract first name and last name</a:t>
            </a:r>
          </a:p>
          <a:p>
            <a:pPr lvl="2"/>
            <a:r>
              <a:rPr lang="en-US" dirty="0"/>
              <a:t>Perform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unescaping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the table cell contents</a:t>
            </a:r>
          </a:p>
          <a:p>
            <a:pPr lvl="1"/>
            <a:r>
              <a:rPr lang="en-US" dirty="0"/>
              <a:t>&lt;table&gt;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&gt;first name&lt;/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&gt;last name&lt;/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</a:t>
            </a:r>
            <a:r>
              <a:rPr lang="en-US" dirty="0" err="1"/>
              <a:t>Edsger</a:t>
            </a:r>
            <a:r>
              <a:rPr lang="en-US" dirty="0"/>
              <a:t>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&gt;Dijkstra&lt;/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tr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&gt;Martin &amp;copy;&lt;/</a:t>
            </a:r>
            <a:r>
              <a:rPr lang="en-US" dirty="0" err="1"/>
              <a:t>th</a:t>
            </a:r>
            <a:r>
              <a:rPr lang="en-US" dirty="0"/>
              <a:t>&gt;&lt;</a:t>
            </a:r>
            <a:r>
              <a:rPr lang="en-US" dirty="0" err="1"/>
              <a:t>th</a:t>
            </a:r>
            <a:r>
              <a:rPr lang="en-US" dirty="0"/>
              <a:t>&gt;Fowler&lt;/</a:t>
            </a:r>
            <a:r>
              <a:rPr lang="en-US" dirty="0" err="1"/>
              <a:t>th</a:t>
            </a:r>
            <a:r>
              <a:rPr lang="en-US" dirty="0"/>
              <a:t>&gt;&lt;/</a:t>
            </a:r>
            <a:r>
              <a:rPr lang="en-US" dirty="0" err="1"/>
              <a:t>tr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… &lt;/table&gt;</a:t>
            </a:r>
          </a:p>
          <a:p>
            <a:pPr lvl="1"/>
            <a:r>
              <a:rPr lang="en-US" dirty="0" err="1"/>
              <a:t>Edsger</a:t>
            </a:r>
            <a:r>
              <a:rPr lang="en-US" dirty="0"/>
              <a:t> Dijkstra, Martin © Fowler,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</a:t>
            </a:r>
            <a:r>
              <a:rPr lang="en-US" dirty="0" err="1"/>
              <a:t>Unescaping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1892391" y="956084"/>
            <a:ext cx="8001467" cy="3750623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89741" y="4658926"/>
            <a:ext cx="10310072" cy="820600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89741" y="5562600"/>
            <a:ext cx="10310072" cy="692873"/>
          </a:xfrm>
        </p:spPr>
        <p:txBody>
          <a:bodyPr/>
          <a:lstStyle/>
          <a:p>
            <a:r>
              <a:rPr lang="en-US" dirty="0"/>
              <a:t>The Beauty of Modern String Processing</a:t>
            </a:r>
          </a:p>
        </p:txBody>
      </p:sp>
    </p:spTree>
    <p:extLst>
      <p:ext uri="{BB962C8B-B14F-4D97-AF65-F5344CB8AC3E}">
        <p14:creationId xmlns:p14="http://schemas.microsoft.com/office/powerpoint/2010/main" val="317849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8023024" y="475099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Regular expressions </a:t>
            </a:r>
            <a:r>
              <a:rPr lang="en-US" altLang="bg-BG" sz="3600" dirty="0"/>
              <a:t>(regex)</a:t>
            </a:r>
          </a:p>
          <a:p>
            <a:pPr lvl="1"/>
            <a:r>
              <a:rPr lang="en-US" altLang="bg-BG" dirty="0"/>
              <a:t>Match text by pattern</a:t>
            </a:r>
          </a:p>
          <a:p>
            <a:r>
              <a:rPr lang="en-US" altLang="bg-BG" sz="3600" dirty="0">
                <a:solidFill>
                  <a:schemeClr val="tx2">
                    <a:lumMod val="75000"/>
                  </a:schemeClr>
                </a:solidFill>
              </a:rPr>
              <a:t>Patterns</a:t>
            </a:r>
            <a:r>
              <a:rPr lang="en-US" altLang="bg-BG" sz="3600" dirty="0"/>
              <a:t> are defined by special syntax,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[0-9]+</a:t>
            </a:r>
            <a:r>
              <a:rPr lang="en-US" dirty="0"/>
              <a:t> matches non-empty sequence of digits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[A-Z][a-z]*</a:t>
            </a:r>
            <a:r>
              <a:rPr lang="en-US" dirty="0"/>
              <a:t> matches a capital + small letters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whitespace (non-empty)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\S+</a:t>
            </a:r>
            <a:r>
              <a:rPr lang="en-US" dirty="0"/>
              <a:t> matches non-whitespace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[0-9]{3,6}</a:t>
            </a:r>
            <a:r>
              <a:rPr lang="en-US" dirty="0"/>
              <a:t> – matches 3-6 digits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Regular Expressions?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09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291498"/>
          </a:xfrm>
        </p:spPr>
        <p:txBody>
          <a:bodyPr/>
          <a:lstStyle/>
          <a:p>
            <a:r>
              <a:rPr lang="en-US" sz="8800" dirty="0">
                <a:hlinkClick r:id="rId2"/>
              </a:rPr>
              <a:t>www.regexr.com</a:t>
            </a:r>
            <a:endParaRPr lang="en-US" sz="88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96" y="990600"/>
            <a:ext cx="7568303" cy="318696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1824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noProof="1"/>
              <a:t>RegExp</a:t>
            </a:r>
            <a:r>
              <a:rPr lang="en-US" dirty="0"/>
              <a:t>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371600"/>
            <a:ext cx="11804822" cy="5349876"/>
          </a:xfrm>
        </p:spPr>
        <p:txBody>
          <a:bodyPr/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digits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\D+</a:t>
            </a:r>
            <a:r>
              <a:rPr lang="en-US" sz="3400" dirty="0"/>
              <a:t> matches non-digits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600" dirty="0"/>
              <a:t>matches letters (Unicode)</a:t>
            </a:r>
          </a:p>
          <a:p>
            <a:pPr lvl="1"/>
            <a:r>
              <a:rPr lang="en-US" sz="3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\W+</a:t>
            </a:r>
            <a:r>
              <a:rPr lang="en-US" sz="3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matches non-letters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\+\d{1,3}([ -]*[0-9]){6,}</a:t>
            </a:r>
          </a:p>
          <a:p>
            <a:pPr lvl="1"/>
            <a:r>
              <a:rPr lang="en-US" sz="3400" dirty="0"/>
              <a:t>Matches international phone, e.g.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51229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#1185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</a:t>
            </a:r>
            <a:r>
              <a:rPr lang="en-US" sz="4000" dirty="0"/>
              <a:t> matches start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</a:t>
            </a:r>
            <a:r>
              <a:rPr lang="en-US" sz="4000" dirty="0"/>
              <a:t> matches end of text</a:t>
            </a:r>
          </a:p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^\+\d{1,3}([ -]*[0-9]){6,}$</a:t>
            </a:r>
          </a:p>
          <a:p>
            <a:pPr lvl="1"/>
            <a:r>
              <a:rPr lang="en-US" sz="3800" dirty="0"/>
              <a:t>Validates international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2 123-456</a:t>
            </a:r>
            <a:r>
              <a:rPr lang="en-US" sz="4000" dirty="0"/>
              <a:t> is a valid phone</a:t>
            </a:r>
          </a:p>
          <a:p>
            <a:pPr lvl="1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+359 (888) 123-456</a:t>
            </a:r>
            <a:r>
              <a:rPr lang="en-US" sz="4000" dirty="0"/>
              <a:t> is a invalid phone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by Regex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525177"/>
            <a:ext cx="10830814" cy="365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 emailPattern =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/^[a-z0-9._%+-]+@[a-z0-9.-]+\.[a-z]{2,20}$/i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console.log(emailPattern.test("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console.log(emailPattern.test("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a.hills@gtx.de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console.log(emailPattern.test("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invalid@@mail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console.log(emailPattern.test("</a:t>
            </a:r>
            <a:r>
              <a:rPr lang="en-US" sz="3000" b="1" noProof="1">
                <a:solidFill>
                  <a:srgbClr val="F58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 test@abv.bg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38946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that performs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 validation</a:t>
            </a:r>
          </a:p>
          <a:p>
            <a:pPr lvl="1"/>
            <a:r>
              <a:rPr lang="en-US" dirty="0"/>
              <a:t>An email contains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 and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Usernames </a:t>
            </a:r>
            <a:r>
              <a:rPr lang="en-US" dirty="0"/>
              <a:t>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consist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two strings</a:t>
            </a:r>
            <a:r>
              <a:rPr lang="en-US" dirty="0"/>
              <a:t>, separated by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period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names </a:t>
            </a:r>
            <a:r>
              <a:rPr lang="en-US" dirty="0"/>
              <a:t>may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 letters</a:t>
            </a:r>
          </a:p>
          <a:p>
            <a:pPr>
              <a:lnSpc>
                <a:spcPct val="150000"/>
              </a:lnSpc>
            </a:pPr>
            <a:r>
              <a:rPr lang="en-US" dirty="0"/>
              <a:t>Valid:</a:t>
            </a:r>
          </a:p>
          <a:p>
            <a:pPr>
              <a:lnSpc>
                <a:spcPct val="150000"/>
              </a:lnSpc>
            </a:pPr>
            <a:r>
              <a:rPr lang="en-US" dirty="0"/>
              <a:t>Invalid: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Email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8212" y="4565715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valid123@email.bg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208212" y="5556315"/>
            <a:ext cx="4648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2800" b="1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name@emai</a:t>
            </a:r>
            <a:r>
              <a:rPr lang="en-US" sz="2800" b="1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.bg</a:t>
            </a:r>
          </a:p>
        </p:txBody>
      </p:sp>
    </p:spTree>
    <p:extLst>
      <p:ext uri="{BB962C8B-B14F-4D97-AF65-F5344CB8AC3E}">
        <p14:creationId xmlns:p14="http://schemas.microsoft.com/office/powerpoint/2010/main" val="97702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Email Validation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91441" y="1422572"/>
            <a:ext cx="10974969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validateEmail([email])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pattern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/^[a-zA-Z0-9]+\@[a-z]+\.[a-z]+$/g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result = pattern.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(email);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if(result)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console.log("Valid");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console.log("Invalid");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551612" y="2957628"/>
            <a:ext cx="2706601" cy="841316"/>
          </a:xfrm>
          <a:prstGeom prst="wedgeRoundRectCallout">
            <a:avLst>
              <a:gd name="adj1" fmla="val -87761"/>
              <a:gd name="adj2" fmla="val -865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Returns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FFFFFF"/>
                </a:solidFill>
              </a:rPr>
              <a:t> if a match is found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6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classical (Perl syntax) is:</a:t>
            </a:r>
          </a:p>
          <a:p>
            <a:pPr lvl="1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/&lt;regex&gt;/&lt;options&gt;</a:t>
            </a:r>
          </a:p>
          <a:p>
            <a:r>
              <a:rPr lang="en-US" sz="3600" dirty="0"/>
              <a:t>Examples: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/[a-z]+/gi</a:t>
            </a:r>
            <a:r>
              <a:rPr lang="en-US" sz="3600" noProof="1"/>
              <a:t> </a:t>
            </a:r>
            <a:r>
              <a:rPr lang="en-US" sz="3600" dirty="0"/>
              <a:t>matches all non-empty sequences of Latin letters, case-insensitively</a:t>
            </a:r>
          </a:p>
          <a:p>
            <a:pPr lvl="1"/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/[a-z0-9._%+-]+@[a-z0-9.-]+\.[a-z]{2,20}/gi</a:t>
            </a:r>
            <a:r>
              <a:rPr lang="en-US" sz="3600" noProof="1"/>
              <a:t> </a:t>
            </a:r>
            <a:r>
              <a:rPr lang="en-US" sz="3600" dirty="0"/>
              <a:t>matches emails (simplified pattern)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Literals</a:t>
            </a:r>
          </a:p>
        </p:txBody>
      </p:sp>
    </p:spTree>
    <p:extLst>
      <p:ext uri="{BB962C8B-B14F-4D97-AF65-F5344CB8AC3E}">
        <p14:creationId xmlns:p14="http://schemas.microsoft.com/office/powerpoint/2010/main" val="3736967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720261"/>
            <a:ext cx="10830814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towns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Sofia, Varna,Pleven,  Veliko Tarnovo;  Paris – London––Viena\n\n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Пловдив|Каспичан</a:t>
            </a:r>
            <a:r>
              <a:rPr lang="bg-BG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incorrect 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console.log(towns.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/\s*[.,|;\n\t–]+\s*/)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165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JS function that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splits</a:t>
            </a:r>
            <a:r>
              <a:rPr lang="en-US" dirty="0"/>
              <a:t> a given JS code into elements.</a:t>
            </a:r>
          </a:p>
          <a:p>
            <a:pPr lvl="1"/>
            <a:r>
              <a:rPr lang="en-US" dirty="0"/>
              <a:t>All string literals will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Latin letters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should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empty elements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code should be split on the following: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Whitespace</a:t>
            </a:r>
            <a:r>
              <a:rPr lang="en-US" dirty="0"/>
              <a:t> (including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tabulation</a:t>
            </a:r>
            <a:r>
              <a:rPr lang="en-US" dirty="0"/>
              <a:t>);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Parentheses</a:t>
            </a:r>
            <a:r>
              <a:rPr lang="en-US" dirty="0"/>
              <a:t> and control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punctuation</a:t>
            </a:r>
            <a:r>
              <a:rPr lang="en-US" dirty="0"/>
              <a:t>: </a:t>
            </a:r>
            <a:r>
              <a:rPr lang="en-US" spc="6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(),;.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85012" y="4495801"/>
            <a:ext cx="1447800" cy="533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991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Expression Split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1441" y="1219200"/>
            <a:ext cx="8985891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32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sz="2800" noProof="1"/>
              <a:t>function expressionSplit(input) {</a:t>
            </a:r>
            <a:br>
              <a:rPr lang="en-US" sz="2800" noProof="1"/>
            </a:br>
            <a:r>
              <a:rPr lang="en-US" sz="2800" noProof="1"/>
              <a:t>  let expression = input[0];</a:t>
            </a:r>
            <a:br>
              <a:rPr lang="en-US" sz="2800" noProof="1"/>
            </a:br>
            <a:r>
              <a:rPr lang="en-US" sz="2800" noProof="1"/>
              <a:t>  let elements = expression</a:t>
            </a:r>
            <a:br>
              <a:rPr lang="en-US" sz="2800" noProof="1"/>
            </a:br>
            <a:r>
              <a:rPr lang="en-US" sz="2800" noProof="1"/>
              <a:t>    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US" sz="2800" noProof="1"/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/[\s.();,]+/</a:t>
            </a:r>
            <a:r>
              <a:rPr lang="en-US" sz="2800" noProof="1"/>
              <a:t>)</a:t>
            </a:r>
            <a:br>
              <a:rPr lang="en-US" sz="2800" noProof="1"/>
            </a:br>
            <a:r>
              <a:rPr lang="en-US" sz="2800" noProof="1"/>
              <a:t>    .filter(x =&gt; x != '');</a:t>
            </a:r>
            <a:br>
              <a:rPr lang="en-US" sz="2800" noProof="1"/>
            </a:br>
            <a:r>
              <a:rPr lang="en-US" sz="2800" noProof="1"/>
              <a:t>  console.log(elements.join("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\n</a:t>
            </a:r>
            <a:r>
              <a:rPr lang="en-US" sz="2800" noProof="1"/>
              <a:t>"));</a:t>
            </a:r>
            <a:br>
              <a:rPr lang="en-US" sz="2800" noProof="1"/>
            </a:br>
            <a:r>
              <a:rPr lang="en-US" sz="2800" noProof="1"/>
              <a:t>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3074" y="4829413"/>
            <a:ext cx="8984259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>
              <a:lnSpc>
                <a:spcPct val="100000"/>
              </a:lnSpc>
            </a:pPr>
            <a:r>
              <a:rPr lang="en-US" noProof="1"/>
              <a:t>expressionSplit(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  ['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let sum = 4 * 4,b = "wow";</a:t>
            </a:r>
            <a:r>
              <a:rPr lang="en-US" noProof="1"/>
              <a:t>'])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0397073" y="1690092"/>
            <a:ext cx="1265218" cy="4219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>
                <a:effectLst/>
              </a:rPr>
              <a:t>let</a:t>
            </a:r>
          </a:p>
          <a:p>
            <a:r>
              <a:rPr lang="en-US" sz="2600" dirty="0">
                <a:effectLst/>
              </a:rPr>
              <a:t>sum</a:t>
            </a:r>
          </a:p>
          <a:p>
            <a:r>
              <a:rPr lang="en-US" sz="2600" dirty="0">
                <a:effectLst/>
              </a:rPr>
              <a:t>=</a:t>
            </a:r>
          </a:p>
          <a:p>
            <a:r>
              <a:rPr lang="en-US" sz="2600" dirty="0">
                <a:effectLst/>
              </a:rPr>
              <a:t>4</a:t>
            </a:r>
          </a:p>
          <a:p>
            <a:r>
              <a:rPr lang="en-US" sz="2600" dirty="0">
                <a:effectLst/>
              </a:rPr>
              <a:t>*</a:t>
            </a:r>
          </a:p>
          <a:p>
            <a:r>
              <a:rPr lang="en-US" sz="2600" dirty="0">
                <a:effectLst/>
              </a:rPr>
              <a:t>4</a:t>
            </a:r>
          </a:p>
          <a:p>
            <a:r>
              <a:rPr lang="en-US" sz="2600" dirty="0">
                <a:effectLst/>
              </a:rPr>
              <a:t>let</a:t>
            </a:r>
          </a:p>
          <a:p>
            <a:r>
              <a:rPr lang="en-US" sz="2600" dirty="0">
                <a:effectLst/>
              </a:rPr>
              <a:t>b</a:t>
            </a:r>
          </a:p>
          <a:p>
            <a:r>
              <a:rPr lang="en-US" sz="2600" dirty="0">
                <a:effectLst/>
              </a:rPr>
              <a:t>=</a:t>
            </a:r>
          </a:p>
          <a:p>
            <a:r>
              <a:rPr lang="en-US" sz="2600" dirty="0">
                <a:effectLst/>
              </a:rPr>
              <a:t>"wow"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rrow: Right 16"/>
          <p:cNvSpPr/>
          <p:nvPr/>
        </p:nvSpPr>
        <p:spPr>
          <a:xfrm>
            <a:off x="9796703" y="5203904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All Matches by </a:t>
            </a:r>
            <a:r>
              <a:rPr lang="en-US" noProof="1"/>
              <a:t>RegExp</a:t>
            </a:r>
            <a:r>
              <a:rPr lang="en-US" dirty="0"/>
              <a:t>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3798" y="1720261"/>
            <a:ext cx="10830814" cy="32044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text = "I was born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14-Jun-1980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Today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29-Sep-2016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Next year starts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1-Jan-2017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and ends at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31-Dec-2017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dateRegex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/\d{1,2}-\w{3}-\d{4}/gm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(dateRegex));</a:t>
            </a:r>
          </a:p>
        </p:txBody>
      </p:sp>
    </p:spTree>
    <p:extLst>
      <p:ext uri="{BB962C8B-B14F-4D97-AF65-F5344CB8AC3E}">
        <p14:creationId xmlns:p14="http://schemas.microsoft.com/office/powerpoint/2010/main" val="398073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 char sequences </a:t>
            </a:r>
            <a:r>
              <a:rPr lang="en-US" dirty="0"/>
              <a:t>from given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All Words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3276600"/>
            <a:ext cx="10657586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matchAllWords(text)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(Array.isArray(text)) text = text[0];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words = text.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/\w+/g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words.join('|');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1944256"/>
            <a:ext cx="4648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 (Underscores) are also word characters!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4412" y="1944256"/>
            <a:ext cx="5105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_|Underscores|are|also|word|characters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5561012" y="2299687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4702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462432"/>
            <a:ext cx="8938472" cy="820600"/>
          </a:xfrm>
        </p:spPr>
        <p:txBody>
          <a:bodyPr/>
          <a:lstStyle/>
          <a:p>
            <a:r>
              <a:rPr lang="en-US" dirty="0"/>
              <a:t>Strings in JavaScript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0" y="1674088"/>
            <a:ext cx="9059182" cy="196050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3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9414">
            <a:off x="1790400" y="3568392"/>
            <a:ext cx="5688640" cy="139104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5551">
            <a:off x="1013628" y="1138210"/>
            <a:ext cx="1424560" cy="14245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dates</a:t>
            </a:r>
            <a:r>
              <a:rPr lang="en-US" dirty="0"/>
              <a:t> from a given text</a:t>
            </a:r>
          </a:p>
          <a:p>
            <a:pPr lvl="1"/>
            <a:r>
              <a:rPr lang="en-US" dirty="0"/>
              <a:t>Valid format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dd-MMM-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yyyy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12-Jun-1999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Dates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081437" y="3169695"/>
            <a:ext cx="8015938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born 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father is born on the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29-Jul-1955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01-July-2000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 not a valid date.</a:t>
            </a:r>
          </a:p>
        </p:txBody>
      </p:sp>
      <p:sp>
        <p:nvSpPr>
          <p:cNvPr id="8" name="Arrow: Right 16"/>
          <p:cNvSpPr/>
          <p:nvPr/>
        </p:nvSpPr>
        <p:spPr>
          <a:xfrm rot="5400000">
            <a:off x="5898906" y="4690162"/>
            <a:ext cx="3810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560400" y="5215427"/>
            <a:ext cx="3058012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30-Dec-1994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29-Jul-1955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532946" y="5039582"/>
            <a:ext cx="2706601" cy="841316"/>
          </a:xfrm>
          <a:prstGeom prst="wedgeRoundRectCallout">
            <a:avLst>
              <a:gd name="adj1" fmla="val 41584"/>
              <a:gd name="adj2" fmla="val -1316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Month name doesn’t match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2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 Dates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1441" y="1217308"/>
            <a:ext cx="10974969" cy="4650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getDates(input)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pattern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/[0-9]{2}-[A-Z][a-z]{2}-[0-9]{4}/g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dates = [];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(let currentSentence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match = pattern.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(currentSentence);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while(match)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dates.push(match[0]);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match = pattern.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(currentSentence);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console.log(dates.join("\n"));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8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Validate</a:t>
            </a:r>
            <a:r>
              <a:rPr lang="en-US" dirty="0"/>
              <a:t> employee data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store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Valid format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name – salary – position</a:t>
            </a:r>
          </a:p>
          <a:p>
            <a:pPr lvl="1"/>
            <a:r>
              <a:rPr lang="en-US" dirty="0"/>
              <a:t>Names contain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letters</a:t>
            </a:r>
            <a:r>
              <a:rPr lang="en-US" dirty="0"/>
              <a:t> and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capitalized</a:t>
            </a:r>
          </a:p>
          <a:p>
            <a:pPr lvl="1"/>
            <a:r>
              <a:rPr lang="en-US" dirty="0"/>
              <a:t>Salary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</a:t>
            </a:r>
          </a:p>
          <a:p>
            <a:pPr lvl="1"/>
            <a:r>
              <a:rPr lang="en-US" dirty="0"/>
              <a:t>Position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alphanumeric</a:t>
            </a:r>
            <a:r>
              <a:rPr lang="en-US" dirty="0"/>
              <a:t> and may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dashes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spaces</a:t>
            </a:r>
          </a:p>
          <a:p>
            <a:pPr lvl="1"/>
            <a:r>
              <a:rPr lang="en-US" dirty="0"/>
              <a:t>Invalid entries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ignored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Employee Data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351212" y="1828800"/>
            <a:ext cx="5410200" cy="5867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43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Parse Employee Data (2)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63840" y="2673649"/>
            <a:ext cx="3354972" cy="12887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Name: Jonathan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Position: Manager</a:t>
            </a:r>
          </a:p>
          <a:p>
            <a:pPr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Salary: 2000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3817" y="3068726"/>
            <a:ext cx="439253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Jonathan - 2000 – Manager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rrow: Down 8"/>
          <p:cNvSpPr/>
          <p:nvPr/>
        </p:nvSpPr>
        <p:spPr>
          <a:xfrm rot="16200000">
            <a:off x="6479899" y="3084212"/>
            <a:ext cx="360391" cy="467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data: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dirty="0"/>
              <a:t> data: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531812" y="1834193"/>
            <a:ext cx="2667000" cy="875303"/>
          </a:xfrm>
          <a:prstGeom prst="wedgeRoundRectCallout">
            <a:avLst>
              <a:gd name="adj1" fmla="val 13715"/>
              <a:gd name="adj2" fmla="val 1025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Employee name:</a:t>
            </a:r>
          </a:p>
          <a:p>
            <a:pPr algn="ctr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[A-Z][a-zA-Z]*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2256724" y="3838053"/>
            <a:ext cx="2706601" cy="841316"/>
          </a:xfrm>
          <a:prstGeom prst="wedgeRoundRectCallout">
            <a:avLst>
              <a:gd name="adj1" fmla="val 4904"/>
              <a:gd name="adj2" fmla="val -959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Salary:</a:t>
            </a:r>
          </a:p>
          <a:p>
            <a:pPr algn="ctr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[1-9][0-9]*</a:t>
            </a: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3977977" y="1833870"/>
            <a:ext cx="2682117" cy="856061"/>
          </a:xfrm>
          <a:prstGeom prst="wedgeRoundRectCallout">
            <a:avLst>
              <a:gd name="adj1" fmla="val -7591"/>
              <a:gd name="adj2" fmla="val 108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Position:</a:t>
            </a:r>
          </a:p>
          <a:p>
            <a:pPr algn="ctr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[a-zA-Z0-9 -]+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660083" y="5528908"/>
            <a:ext cx="4392532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Peter- 1000- Chuck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655159" y="5517719"/>
            <a:ext cx="439253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Peter</a:t>
            </a:r>
            <a:r>
              <a:rPr 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█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– 1000</a:t>
            </a:r>
            <a:r>
              <a:rPr lang="en-US" b="1" noProof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█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Chuck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Parse Employee Data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91441" y="1061932"/>
            <a:ext cx="10974969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parseData(input)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output = [], match = null;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input.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(function(element)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pattern = </a:t>
            </a:r>
            <a:r>
              <a:rPr lang="en-US" sz="2200" b="1" spc="-15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spc="-1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^([A-Z][a-zA-Z]*) \- ([1-9][0-9]*) \- ([a-zA-Z0-9 -]+)$</a:t>
            </a:r>
            <a:r>
              <a:rPr lang="en-US" sz="2200" b="1" spc="-15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regex = new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RegExp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(pattern,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"g"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regex.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(element);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if(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output.push("Name: " 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[1]);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output.push("Position: " 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[3]);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output.push("Salary: " +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match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[2]);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console.log(output.join("\n"));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182" y="612716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noProof="1" smtClean="0"/>
              <a:t>String.</a:t>
            </a:r>
            <a:r>
              <a:rPr lang="en-US" sz="3600" noProof="1" smtClean="0">
                <a:solidFill>
                  <a:schemeClr val="tx2">
                    <a:lumMod val="75000"/>
                  </a:schemeClr>
                </a:solidFill>
              </a:rPr>
              <a:t>replace</a:t>
            </a:r>
            <a:r>
              <a:rPr lang="en-US" sz="3600" noProof="1" smtClean="0"/>
              <a:t>() </a:t>
            </a:r>
            <a:r>
              <a:rPr lang="en-US" sz="3600" dirty="0" smtClean="0"/>
              <a:t>can </a:t>
            </a:r>
            <a:r>
              <a:rPr lang="en-US" sz="3600" dirty="0"/>
              <a:t>work with regular expressions</a:t>
            </a:r>
          </a:p>
          <a:p>
            <a:pPr lvl="1"/>
            <a:r>
              <a:rPr lang="en-US" sz="3400" dirty="0"/>
              <a:t>Example: replace template in HTML tag</a:t>
            </a:r>
          </a:p>
          <a:p>
            <a:endParaRPr lang="en-US" sz="3600" dirty="0"/>
          </a:p>
          <a:p>
            <a:endParaRPr lang="en-US" sz="3600" dirty="0" smtClean="0"/>
          </a:p>
          <a:p>
            <a:pPr lvl="1"/>
            <a:r>
              <a:rPr lang="en-US" dirty="0" smtClean="0"/>
              <a:t>It can also replace only parts of a match using capturing groups:</a:t>
            </a:r>
            <a:endParaRPr lang="en-US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If you supply a function as </a:t>
            </a:r>
            <a:r>
              <a:rPr lang="en-US" sz="3600" dirty="0" smtClean="0"/>
              <a:t>the </a:t>
            </a:r>
            <a:r>
              <a:rPr lang="en-US" sz="3600" dirty="0" smtClean="0"/>
              <a:t>second </a:t>
            </a:r>
            <a:r>
              <a:rPr lang="en-US" sz="3600" dirty="0"/>
              <a:t>parameter, every match will be parsed by that function</a:t>
            </a:r>
          </a:p>
          <a:p>
            <a:pPr lvl="1"/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Replace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55948" y="2438400"/>
            <a:ext cx="10868635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'&lt;img src="[imgSource]"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/&gt;';</a:t>
            </a:r>
            <a:endParaRPr lang="en-US" sz="24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/\[imgSource\]/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'./smiley.gif');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55948" y="4114800"/>
            <a:ext cx="10868635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'Text &lt;link&gt;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https://index.html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&lt;/link&gt; 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a link';</a:t>
            </a:r>
            <a:endParaRPr lang="en-US" sz="24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 = str.replace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(/\&lt;link\&gt;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(.+)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\&lt;\/link\&gt;/,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'&lt;a href="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$1</a:t>
            </a:r>
            <a:r>
              <a:rPr lang="en-US" sz="24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"&gt;Link&lt;/a&gt;');</a:t>
            </a:r>
            <a:endParaRPr lang="en-US" sz="24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38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12" y="1151121"/>
            <a:ext cx="11844423" cy="5478279"/>
          </a:xfrm>
        </p:spPr>
        <p:txBody>
          <a:bodyPr>
            <a:normAutofit/>
          </a:bodyPr>
          <a:lstStyle/>
          <a:p>
            <a:r>
              <a:rPr lang="en-US" dirty="0"/>
              <a:t>Write a function that replaces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username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email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phone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placeholders</a:t>
            </a:r>
            <a:r>
              <a:rPr lang="en-US" dirty="0"/>
              <a:t> with supplied values</a:t>
            </a:r>
          </a:p>
          <a:p>
            <a:pPr lvl="1"/>
            <a:r>
              <a:rPr lang="en-US" dirty="0"/>
              <a:t>Username placeholder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&lt;!{letters}!&gt;</a:t>
            </a:r>
          </a:p>
          <a:p>
            <a:pPr lvl="1"/>
            <a:r>
              <a:rPr lang="en-US" dirty="0"/>
              <a:t>Email placeholder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&lt;@{letters}@&gt; </a:t>
            </a:r>
          </a:p>
          <a:p>
            <a:pPr lvl="1"/>
            <a:r>
              <a:rPr lang="en-US" dirty="0"/>
              <a:t>Phone placeholder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&lt;+{letters}+&gt;</a:t>
            </a:r>
          </a:p>
          <a:p>
            <a:pPr lvl="1"/>
            <a:r>
              <a:rPr lang="en-US" dirty="0">
                <a:cs typeface="Consolas" pitchFamily="49" charset="0"/>
              </a:rPr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{letters}</a:t>
            </a:r>
            <a:r>
              <a:rPr lang="en-US" dirty="0">
                <a:cs typeface="Consolas" pitchFamily="49" charset="0"/>
              </a:rPr>
              <a:t> in the placeholders can hold only Latin letters.</a:t>
            </a:r>
          </a:p>
          <a:p>
            <a:pPr lvl="1"/>
            <a:r>
              <a:rPr lang="en-US" dirty="0">
                <a:cs typeface="Consolas" pitchFamily="49" charset="0"/>
              </a:rPr>
              <a:t>Any placeholder that does not meet these restrictions is invalid and should be left as 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Form Filler</a:t>
            </a:r>
          </a:p>
        </p:txBody>
      </p:sp>
    </p:spTree>
    <p:extLst>
      <p:ext uri="{BB962C8B-B14F-4D97-AF65-F5344CB8AC3E}">
        <p14:creationId xmlns:p14="http://schemas.microsoft.com/office/powerpoint/2010/main" val="922177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Form Filler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612" y="990600"/>
            <a:ext cx="11277600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pesho@softuni.bg</a:t>
            </a:r>
            <a:b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&lt;!username!&gt;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&lt;!fdsfs!&gt;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that?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&lt;@DasEmail@&gt;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that?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&lt;+number+&gt;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Would you like to change that?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55611" y="4495800"/>
            <a:ext cx="11277601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Hello,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your Personal profile.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you can modify your profile freely. 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username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that?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email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pesho@softuni.bg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that? (Y/N)</a:t>
            </a:r>
            <a:b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 current phone number is: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90-60-90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Would you like to change that? (Y/N)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5865811" y="4132508"/>
            <a:ext cx="4572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41470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Form Filler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61537" y="952721"/>
            <a:ext cx="10974969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main(input)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username = input.shift();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email = input.shift();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phone = input.shift();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input.forEach(function (elem)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usernameRegex = new RegExp("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\&lt;\\![a-zA-Z]+\\!\&gt;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emailRegex = new RegExp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("\&lt;\\@[a-zA-Z]+\\@\&gt;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let phoneRegex = new RegExp("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\&lt;\\+[a-zA-Z]+\\+\&gt;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elem = elem.replace(usernameRegex, username);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elem = elem.replace(emailRegex, email);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elem = elem.replace(phoneRegex, phone);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console.log(elem);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613" y="62652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6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numbers</a:t>
            </a:r>
            <a:r>
              <a:rPr lang="en-US" dirty="0"/>
              <a:t> from a given text multiply them by their offset and then reinsert them at their positions.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 Multiplication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0756" y="4838164"/>
            <a:ext cx="10869150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Moar t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xt w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99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in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C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 numb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rs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411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Right 16"/>
          <p:cNvSpPr/>
          <p:nvPr/>
        </p:nvSpPr>
        <p:spPr>
          <a:xfrm rot="5400000">
            <a:off x="6001044" y="5362839"/>
            <a:ext cx="190500" cy="330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69944" y="5714865"/>
            <a:ext cx="10869150" cy="55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Moar t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xt w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1485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numbers in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493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C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 numb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126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rs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18906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und.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55948" y="2197994"/>
            <a:ext cx="10868635" cy="24341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matchMultiplication(input){</a:t>
            </a:r>
            <a:b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text = input[0];</a:t>
            </a:r>
            <a:b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 = text.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replace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(/(\d+)/g, (match,num,offset)=&gt;Number(num) * offset);</a:t>
            </a:r>
            <a:b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console.log(text);</a:t>
            </a:r>
            <a:b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9944" y="630538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in JavaScript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Strings</a:t>
            </a:r>
            <a:r>
              <a:rPr lang="en-US" dirty="0"/>
              <a:t> in JS hold a sequence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Unicode</a:t>
            </a:r>
            <a:r>
              <a:rPr lang="en-US" dirty="0"/>
              <a:t> characters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Immutable</a:t>
            </a:r>
            <a:r>
              <a:rPr lang="en-US" dirty="0"/>
              <a:t> by design </a:t>
            </a:r>
            <a:r>
              <a:rPr lang="en-US" dirty="0">
                <a:sym typeface="Wingdings" panose="05000000000000000000" pitchFamily="2" charset="2"/>
              </a:rPr>
              <a:t> cannot be changed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Like arrays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length</a:t>
            </a:r>
            <a:r>
              <a:rPr lang="en-US" dirty="0">
                <a:sym typeface="Wingdings" panose="05000000000000000000" pitchFamily="2" charset="2"/>
              </a:rPr>
              <a:t> and provide access by index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[]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0636" y="3403006"/>
            <a:ext cx="10209519" cy="27853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str1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double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str2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 in single quotes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str1 + ' ' + str2;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 = 0; i &lt; str.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spcAft>
                <a:spcPts val="0"/>
              </a:spcAft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${i} -&gt; ${str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88639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Practice: Strings and </a:t>
            </a:r>
            <a:r>
              <a:rPr lang="en-US" noProof="1"/>
              <a:t>RegExp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  <p:pic>
        <p:nvPicPr>
          <p:cNvPr id="5" name="Picture 1" descr="C:\Trash\search-icon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446604"/>
            <a:ext cx="2311554" cy="2420761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7" name="Picture 6" descr="Резултат с изображение за reg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3286">
            <a:off x="7389782" y="1719044"/>
            <a:ext cx="3393404" cy="1590630"/>
          </a:xfrm>
          <a:prstGeom prst="roundRect">
            <a:avLst>
              <a:gd name="adj" fmla="val 27271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Trash\dna-chain.png"/>
          <p:cNvPicPr>
            <a:picLocks noChangeAspect="1" noChangeArrowheads="1"/>
          </p:cNvPicPr>
          <p:nvPr/>
        </p:nvPicPr>
        <p:blipFill>
          <a:blip r:embed="rId5" cstate="print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9518">
            <a:off x="7446425" y="2948469"/>
            <a:ext cx="3468702" cy="89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String hold Unicode text</a:t>
            </a:r>
          </a:p>
          <a:p>
            <a:pPr lvl="1"/>
            <a:r>
              <a:rPr lang="en-US" sz="3000" dirty="0"/>
              <a:t>Have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en-US" sz="3000" dirty="0"/>
              <a:t> and access by index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[]</a:t>
            </a:r>
          </a:p>
          <a:p>
            <a:pPr lvl="1"/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US" sz="3200" dirty="0"/>
          </a:p>
          <a:p>
            <a:pPr>
              <a:spcBef>
                <a:spcPts val="1800"/>
              </a:spcBef>
            </a:pPr>
            <a:r>
              <a:rPr lang="en-US" sz="3200" dirty="0"/>
              <a:t>String operations: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split()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substring()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indexOf()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trim()</a:t>
            </a:r>
            <a:r>
              <a:rPr lang="en-US" sz="3000" noProof="1"/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replace()</a:t>
            </a:r>
            <a:r>
              <a:rPr lang="en-US" sz="3000" noProof="1"/>
              <a:t>, …</a:t>
            </a:r>
          </a:p>
          <a:p>
            <a:r>
              <a:rPr lang="en-US" sz="3200" dirty="0"/>
              <a:t>Regular expressions are very powerful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918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35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2489639"/>
            <a:ext cx="7391400" cy="13203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i=0; i&lt;str.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 + " -&gt;" + str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4212" y="5791200"/>
            <a:ext cx="7391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/^[0-9]+$/.test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("1234"))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regular expressions:</a:t>
            </a:r>
          </a:p>
          <a:p>
            <a:pPr lvl="1"/>
            <a:r>
              <a:rPr lang="en-US" dirty="0">
                <a:hlinkClick r:id="rId2"/>
              </a:rPr>
              <a:t>http://www.regexr.com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https://regex101.com</a:t>
            </a:r>
            <a:endParaRPr lang="en-US" dirty="0"/>
          </a:p>
          <a:p>
            <a:r>
              <a:rPr lang="en-US" dirty="0"/>
              <a:t>Visual regex debugger:</a:t>
            </a:r>
          </a:p>
          <a:p>
            <a:pPr lvl="1"/>
            <a:r>
              <a:rPr lang="en-US" dirty="0">
                <a:hlinkClick r:id="rId4"/>
              </a:rPr>
              <a:t>https://www.debuggex.com</a:t>
            </a:r>
            <a:endParaRPr lang="en-US" dirty="0"/>
          </a:p>
          <a:p>
            <a:r>
              <a:rPr lang="en-US" dirty="0"/>
              <a:t>Regex explained (in Bulgarian)</a:t>
            </a:r>
          </a:p>
          <a:p>
            <a:pPr lvl="1"/>
            <a:r>
              <a:rPr lang="en-US" dirty="0">
                <a:hlinkClick r:id="rId5"/>
              </a:rPr>
              <a:t>http://goo.gl/NbBIPe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</a:t>
            </a:r>
          </a:p>
        </p:txBody>
      </p:sp>
    </p:spTree>
    <p:extLst>
      <p:ext uri="{BB962C8B-B14F-4D97-AF65-F5344CB8AC3E}">
        <p14:creationId xmlns:p14="http://schemas.microsoft.com/office/powerpoint/2010/main" val="1195428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Regex Tutorial</a:t>
            </a:r>
          </a:p>
          <a:p>
            <a:pPr lvl="1"/>
            <a:r>
              <a:rPr lang="en-US" dirty="0">
                <a:hlinkClick r:id="rId2"/>
              </a:rPr>
              <a:t>http://regexone.com</a:t>
            </a:r>
            <a:endParaRPr lang="en-US" dirty="0"/>
          </a:p>
          <a:p>
            <a:r>
              <a:rPr lang="en-US" dirty="0"/>
              <a:t>Regex @ W3Schools</a:t>
            </a:r>
          </a:p>
          <a:p>
            <a:pPr lvl="1"/>
            <a:r>
              <a:rPr lang="en-US" dirty="0">
                <a:hlinkClick r:id="rId3"/>
              </a:rPr>
              <a:t>http://w3schools.com/jsref/jsref_obj_regexp.asp</a:t>
            </a:r>
            <a:endParaRPr lang="en-US" dirty="0"/>
          </a:p>
          <a:p>
            <a:r>
              <a:rPr lang="en-US" dirty="0"/>
              <a:t>Regex Tutorial (for Java)</a:t>
            </a:r>
          </a:p>
          <a:p>
            <a:pPr lvl="1"/>
            <a:r>
              <a:rPr lang="en-US" dirty="0">
                <a:hlinkClick r:id="rId4"/>
              </a:rPr>
              <a:t>http://vogella.com/tutorials/JavaRegularExpressions/article.html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– Resources (2)</a:t>
            </a:r>
          </a:p>
        </p:txBody>
      </p:sp>
    </p:spTree>
    <p:extLst>
      <p:ext uri="{BB962C8B-B14F-4D97-AF65-F5344CB8AC3E}">
        <p14:creationId xmlns:p14="http://schemas.microsoft.com/office/powerpoint/2010/main" val="2085551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 and Regular Expressions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 its letters </a:t>
            </a:r>
            <a:r>
              <a:rPr lang="en-US" dirty="0"/>
              <a:t>as shown below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String Letters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0400" y="2022086"/>
            <a:ext cx="29718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SoftUni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0400" y="2784465"/>
            <a:ext cx="29718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str[0] -&gt; 'S'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str[1] -&gt; 'o'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str[2] -&gt; 'f'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str[3] -&gt; 't'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str[4] -&gt; 'U'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str[5] -&gt; 'n'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str[6] -&gt; 'i'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Curved Right Arrow 8"/>
          <p:cNvSpPr/>
          <p:nvPr/>
        </p:nvSpPr>
        <p:spPr>
          <a:xfrm>
            <a:off x="455612" y="2275670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243200" y="2022086"/>
            <a:ext cx="7162799" cy="38709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printStringLetters(str) {</a:t>
            </a:r>
          </a:p>
          <a:p>
            <a:r>
              <a:rPr lang="en-US" sz="2800" dirty="0"/>
              <a:t>  if (Array.isArray(str))</a:t>
            </a:r>
          </a:p>
          <a:p>
            <a:r>
              <a:rPr lang="en-US" sz="2800" dirty="0"/>
              <a:t>    str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=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/>
              <a:t>str[0];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// Take the first element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en-US" sz="2800" dirty="0"/>
              <a:t> (let i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</a:t>
            </a:r>
            <a:r>
              <a:rPr lang="en-US" sz="2800" dirty="0"/>
              <a:t> str)</a:t>
            </a:r>
          </a:p>
          <a:p>
            <a:r>
              <a:rPr lang="en-US" sz="2800" dirty="0"/>
              <a:t>    console.log(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    `</a:t>
            </a:r>
            <a:r>
              <a:rPr lang="en-US" sz="2800" dirty="0"/>
              <a:t>str[${i}] -&gt; ${str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/>
              <a:t>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/>
              <a:t>}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dirty="0"/>
              <a:t>);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5180012" y="4839856"/>
            <a:ext cx="6225987" cy="10531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600" dirty="0"/>
              <a:t>printStringLetters('Hello');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printStringLetters(['SoftUni']);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Read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concatenate</a:t>
            </a:r>
            <a:r>
              <a:rPr lang="en-US" dirty="0"/>
              <a:t> them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dirty="0"/>
              <a:t> them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Concatenate and Reverse Strings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3328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https://judge.softuni.bg/Contests/312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16512" y="3773082"/>
            <a:ext cx="230841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tnedutsmaI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16512" y="2059030"/>
            <a:ext cx="2308412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</a:t>
            </a:r>
          </a:p>
          <a:p>
            <a:pPr algn="ctr"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student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Curved Right Arrow 8"/>
          <p:cNvSpPr/>
          <p:nvPr/>
        </p:nvSpPr>
        <p:spPr>
          <a:xfrm>
            <a:off x="381724" y="3055041"/>
            <a:ext cx="381000" cy="11027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3505924" y="2059030"/>
            <a:ext cx="7924800" cy="31637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/>
              <a:t>function concatenateAndReverse(arr) {</a:t>
            </a:r>
          </a:p>
          <a:p>
            <a:r>
              <a:rPr lang="en-US" sz="2800" dirty="0"/>
              <a:t>  let allStrings = arr.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let chars =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Array.from</a:t>
            </a:r>
            <a:r>
              <a:rPr lang="en-US" sz="2800" dirty="0"/>
              <a:t>(allStrings);</a:t>
            </a:r>
          </a:p>
          <a:p>
            <a:r>
              <a:rPr lang="en-US" sz="2800" dirty="0"/>
              <a:t>  let revChars = 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sz="2800" dirty="0"/>
              <a:t>();</a:t>
            </a:r>
          </a:p>
          <a:p>
            <a:r>
              <a:rPr lang="en-US" sz="2800" dirty="0"/>
              <a:t>  let revStr = revChars.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join</a:t>
            </a:r>
            <a:r>
              <a:rPr lang="en-US" sz="2800" dirty="0"/>
              <a:t>('');</a:t>
            </a:r>
          </a:p>
          <a:p>
            <a:r>
              <a:rPr lang="en-US" sz="2800" dirty="0"/>
              <a:t>  return revStr;</a:t>
            </a:r>
            <a:endParaRPr lang="en-US" sz="2700" dirty="0"/>
          </a:p>
          <a:p>
            <a:r>
              <a:rPr lang="en-US" sz="2700" dirty="0"/>
              <a:t>}</a:t>
            </a:r>
          </a:p>
        </p:txBody>
      </p:sp>
      <p:sp>
        <p:nvSpPr>
          <p:cNvPr id="18" name="Text Placeholder 5"/>
          <p:cNvSpPr txBox="1">
            <a:spLocks/>
          </p:cNvSpPr>
          <p:nvPr/>
        </p:nvSpPr>
        <p:spPr>
          <a:xfrm>
            <a:off x="3505924" y="5222740"/>
            <a:ext cx="7924800" cy="503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 anchor="t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20000"/>
              </a:lnSpc>
            </a:pPr>
            <a:r>
              <a:rPr lang="en-US" sz="2450" dirty="0"/>
              <a:t>concatenateAndReverse(['I',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'am',</a:t>
            </a:r>
            <a:r>
              <a:rPr lang="en-US" sz="2450" dirty="0">
                <a:latin typeface="+mn-lt"/>
              </a:rPr>
              <a:t> </a:t>
            </a:r>
            <a:r>
              <a:rPr lang="en-US" sz="2450" dirty="0"/>
              <a:t>'student'])</a:t>
            </a:r>
          </a:p>
        </p:txBody>
      </p:sp>
    </p:spTree>
    <p:extLst>
      <p:ext uri="{BB962C8B-B14F-4D97-AF65-F5344CB8AC3E}">
        <p14:creationId xmlns:p14="http://schemas.microsoft.com/office/powerpoint/2010/main" val="5460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2424835"/>
            <a:ext cx="9132600" cy="268247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58328"/>
            <a:ext cx="8938472" cy="820600"/>
          </a:xfrm>
        </p:spPr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noProof="1"/>
              <a:t>Substring, Split, Join, IndexOf, 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111882">
            <a:off x="2858929" y="706803"/>
            <a:ext cx="3226851" cy="257864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</p:pic>
      <p:pic>
        <p:nvPicPr>
          <p:cNvPr id="1028" name="Picture 4" descr="Резултат с изображение за scissor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63517">
            <a:off x="5941558" y="330826"/>
            <a:ext cx="3153352" cy="315335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езултат с изображение за hammer icon'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1402">
            <a:off x="8988185" y="3030820"/>
            <a:ext cx="2266854" cy="212074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192703" lon="1793530" rev="36991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445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Operations: Index-Of / Sub-String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3" y="3124200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substr(start, length)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JavaScript developer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3" y="4878794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developer";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sub = 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(5, 9);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startIndex, endIndex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console.log(sub);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Java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60413" y="1369606"/>
            <a:ext cx="10668000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str = "I am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JavaScript developer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console.log(str.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("java"));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-1</a:t>
            </a:r>
          </a:p>
        </p:txBody>
      </p:sp>
    </p:spTree>
    <p:extLst>
      <p:ext uri="{BB962C8B-B14F-4D97-AF65-F5344CB8AC3E}">
        <p14:creationId xmlns:p14="http://schemas.microsoft.com/office/powerpoint/2010/main" val="353328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2255</TotalTime>
  <Words>3049</Words>
  <Application>Microsoft Office PowerPoint</Application>
  <PresentationFormat>Custom</PresentationFormat>
  <Paragraphs>562</Paragraphs>
  <Slides>56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SoftUni 16x9</vt:lpstr>
      <vt:lpstr>1_SoftUni 16x9</vt:lpstr>
      <vt:lpstr>Strings and Regular Expressions</vt:lpstr>
      <vt:lpstr>Table of Contents</vt:lpstr>
      <vt:lpstr>Have a Question?</vt:lpstr>
      <vt:lpstr>Strings in JavaScript</vt:lpstr>
      <vt:lpstr>Strings in JavaScript</vt:lpstr>
      <vt:lpstr>Problem: Print String Letters</vt:lpstr>
      <vt:lpstr>Problem: Concatenate and Reverse Strings</vt:lpstr>
      <vt:lpstr>String Operations</vt:lpstr>
      <vt:lpstr>String Operations: Index-Of / Sub-String</vt:lpstr>
      <vt:lpstr>String Operations: Split / Replace</vt:lpstr>
      <vt:lpstr>Problem: Count Occurrences</vt:lpstr>
      <vt:lpstr>Problem: Extract Text from Parentheses</vt:lpstr>
      <vt:lpstr>Solution: Extract Text from Parentheses</vt:lpstr>
      <vt:lpstr>Problem: Aggregate Table</vt:lpstr>
      <vt:lpstr>Problem: Restaurant Bill</vt:lpstr>
      <vt:lpstr>Problem: Extract Username by Email</vt:lpstr>
      <vt:lpstr>Solution: Extract Username by Email</vt:lpstr>
      <vt:lpstr>Problem: Censorship</vt:lpstr>
      <vt:lpstr>Solution: Censorship</vt:lpstr>
      <vt:lpstr>HTML Escaping</vt:lpstr>
      <vt:lpstr>HTML Escaping</vt:lpstr>
      <vt:lpstr>Implementing HTML Escaping</vt:lpstr>
      <vt:lpstr>Problem: Print Strings as HTML List</vt:lpstr>
      <vt:lpstr>Solution: Print Strings as HTML List</vt:lpstr>
      <vt:lpstr>TODO: Unescaping</vt:lpstr>
      <vt:lpstr>Regular Expressions</vt:lpstr>
      <vt:lpstr>What are Regular Expressions?</vt:lpstr>
      <vt:lpstr>www.regexr.com</vt:lpstr>
      <vt:lpstr>More RegExp Patterns</vt:lpstr>
      <vt:lpstr>Validation by Regex</vt:lpstr>
      <vt:lpstr>Validation by RegExp in JS</vt:lpstr>
      <vt:lpstr>Problem: Email Validation</vt:lpstr>
      <vt:lpstr>Solution: Email Validation</vt:lpstr>
      <vt:lpstr>Regex Literals</vt:lpstr>
      <vt:lpstr>Split by RegExp in JS</vt:lpstr>
      <vt:lpstr>Problem: Expression Split</vt:lpstr>
      <vt:lpstr>Solution: Expression Split</vt:lpstr>
      <vt:lpstr>Find All Matches by RegExp in JS</vt:lpstr>
      <vt:lpstr>Problem: Match All Words</vt:lpstr>
      <vt:lpstr>Problem: Match Dates</vt:lpstr>
      <vt:lpstr>Solution: Match Dates</vt:lpstr>
      <vt:lpstr>Problem: Parse Employee Data</vt:lpstr>
      <vt:lpstr>Problem: Parse Employee Data (2)</vt:lpstr>
      <vt:lpstr>Solution: Parse Employee Data</vt:lpstr>
      <vt:lpstr>Regex Replace</vt:lpstr>
      <vt:lpstr>Problem: Form Filler</vt:lpstr>
      <vt:lpstr>Example: Form Filler</vt:lpstr>
      <vt:lpstr>Solution: Form Filler </vt:lpstr>
      <vt:lpstr>Problem: Match Multiplication</vt:lpstr>
      <vt:lpstr>Practice: Strings and RegExp</vt:lpstr>
      <vt:lpstr>Summary</vt:lpstr>
      <vt:lpstr>Regular Expressions – Resources</vt:lpstr>
      <vt:lpstr>Regular Expressions – Resources (2)</vt:lpstr>
      <vt:lpstr>Strings and Regular Expressions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Strings and Regular Expressions in JS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Innos</cp:lastModifiedBy>
  <cp:revision>146</cp:revision>
  <dcterms:created xsi:type="dcterms:W3CDTF">2014-01-02T17:00:34Z</dcterms:created>
  <dcterms:modified xsi:type="dcterms:W3CDTF">2016-09-29T12:39:14Z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